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2" r:id="rId3"/>
    <p:sldId id="272" r:id="rId4"/>
    <p:sldId id="273" r:id="rId5"/>
    <p:sldId id="288" r:id="rId6"/>
    <p:sldId id="287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305" r:id="rId16"/>
    <p:sldId id="303" r:id="rId17"/>
    <p:sldId id="304" r:id="rId18"/>
    <p:sldId id="284" r:id="rId19"/>
    <p:sldId id="285" r:id="rId20"/>
    <p:sldId id="289" r:id="rId21"/>
    <p:sldId id="290" r:id="rId22"/>
    <p:sldId id="292" r:id="rId23"/>
    <p:sldId id="293" r:id="rId24"/>
    <p:sldId id="294" r:id="rId25"/>
    <p:sldId id="296" r:id="rId26"/>
    <p:sldId id="297" r:id="rId27"/>
    <p:sldId id="298" r:id="rId28"/>
    <p:sldId id="300" r:id="rId29"/>
    <p:sldId id="301" r:id="rId30"/>
  </p:sldIdLst>
  <p:sldSz cx="12192000" cy="6858000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C-4" initials="A" lastIdx="11" clrIdx="0">
    <p:extLst>
      <p:ext uri="{19B8F6BF-5375-455C-9EA6-DF929625EA0E}">
        <p15:presenceInfo xmlns:p15="http://schemas.microsoft.com/office/powerpoint/2012/main" userId="ACC-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FFFFFF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7B73F-5691-428A-B577-516BD23F10F8}"/>
              </a:ext>
            </a:extLst>
          </p:cNvPr>
          <p:cNvSpPr txBox="1"/>
          <p:nvPr userDrawn="1"/>
        </p:nvSpPr>
        <p:spPr>
          <a:xfrm>
            <a:off x="1421186" y="148409"/>
            <a:ext cx="1031123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APP120</a:t>
            </a:r>
            <a:r>
              <a:rPr lang="en-US" sz="2400" b="1" dirty="0">
                <a:latin typeface="AngsanaUPC" panose="02020603050405020304" pitchFamily="18" charset="-34"/>
                <a:cs typeface="+mn-cs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การสร้างเอกสารจ่ายชำระ </a:t>
            </a:r>
            <a:b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ENTRY)</a:t>
            </a: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</a:rPr>
              <a:t>																						</a:t>
            </a:r>
            <a:endParaRPr lang="th-TH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98CA8C-8D8B-4F02-97C0-19127F932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967" t="33395" r="296" b="29786"/>
          <a:stretch/>
        </p:blipFill>
        <p:spPr>
          <a:xfrm>
            <a:off x="9101667" y="67941"/>
            <a:ext cx="2888032" cy="879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5DCBA-5CD8-44CD-A21B-83DF0866AFF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23022" y="203440"/>
            <a:ext cx="905602" cy="9056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877361"/>
            <a:ext cx="10790863" cy="1957589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APP120</a:t>
            </a:r>
            <a:r>
              <a:rPr lang="en-US" sz="6600" b="1" dirty="0">
                <a:latin typeface="AngsanaUPC" panose="02020603050405020304" pitchFamily="18" charset="-34"/>
                <a:cs typeface="+mn-cs"/>
              </a:rPr>
              <a:t> </a:t>
            </a:r>
            <a:r>
              <a:rPr lang="th-TH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การสร้างเอกสารจ่ายชำระ </a:t>
            </a:r>
            <a:b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</a:t>
            </a:r>
            <a:r>
              <a:rPr lang="en-US" sz="6600" b="1" dirty="0" err="1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</a:t>
            </a:r>
            <a:r>
              <a:rPr lang="en-US" sz="66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payment ENTRY)</a:t>
            </a:r>
            <a:endParaRPr lang="th-TH" sz="6600" b="1" dirty="0">
              <a:solidFill>
                <a:schemeClr val="bg1"/>
              </a:solidFill>
              <a:latin typeface="AngsanaUPC" panose="02020603050405020304" pitchFamily="18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6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8387" t="18620" r="27657" b="24766"/>
          <a:stretch/>
        </p:blipFill>
        <p:spPr>
          <a:xfrm>
            <a:off x="2156205" y="3311488"/>
            <a:ext cx="7030064" cy="34146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124" t="68846" r="22548" b="9932"/>
          <a:stretch/>
        </p:blipFill>
        <p:spPr>
          <a:xfrm>
            <a:off x="2308894" y="1299745"/>
            <a:ext cx="6724686" cy="1989668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589059" y="1454173"/>
            <a:ext cx="1484797" cy="746640"/>
          </a:xfrm>
          <a:prstGeom prst="wedgeRoundRectCallout">
            <a:avLst>
              <a:gd name="adj1" fmla="val -40447"/>
              <a:gd name="adj2" fmla="val 850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073856" y="3385265"/>
            <a:ext cx="2535364" cy="685769"/>
          </a:xfrm>
          <a:prstGeom prst="wedgeRoundRectCallout">
            <a:avLst>
              <a:gd name="adj1" fmla="val -40230"/>
              <a:gd name="adj2" fmla="val 667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Selection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</a:p>
        </p:txBody>
      </p:sp>
      <p:sp>
        <p:nvSpPr>
          <p:cNvPr id="2" name="Rectangle 1"/>
          <p:cNvSpPr/>
          <p:nvPr/>
        </p:nvSpPr>
        <p:spPr>
          <a:xfrm>
            <a:off x="2255950" y="3709006"/>
            <a:ext cx="941842" cy="48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735999" y="3038465"/>
            <a:ext cx="595459" cy="390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980542" y="2426264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3297537" y="3984984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854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1" t="10199" r="20267" b="11110"/>
          <a:stretch/>
        </p:blipFill>
        <p:spPr>
          <a:xfrm>
            <a:off x="334851" y="1382808"/>
            <a:ext cx="6233375" cy="520468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80372" y="4323726"/>
            <a:ext cx="2514601" cy="1151466"/>
          </a:xfrm>
          <a:prstGeom prst="wedgeRoundRectCallout">
            <a:avLst>
              <a:gd name="adj1" fmla="val -36259"/>
              <a:gd name="adj2" fmla="val -578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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ในช่อง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Selected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เพื่อเลือก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Inv.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ที่ต้องการ เสร็จแล้วกด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OK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76" t="21611" r="20336" b="11135"/>
          <a:stretch/>
        </p:blipFill>
        <p:spPr>
          <a:xfrm>
            <a:off x="4231384" y="1824718"/>
            <a:ext cx="7765961" cy="432086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985014" y="4114807"/>
            <a:ext cx="3252119" cy="795865"/>
          </a:xfrm>
          <a:prstGeom prst="wedgeRoundRectCallout">
            <a:avLst>
              <a:gd name="adj1" fmla="val -55211"/>
              <a:gd name="adj2" fmla="val 505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หากต้องการเลือก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ทั้งหมด ให้กดเลือก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Select All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2" panose="05020102010507070707" pitchFamily="18" charset="2"/>
              </a:rPr>
              <a:t> OK</a:t>
            </a:r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2" name="Rectangle 1"/>
          <p:cNvSpPr/>
          <p:nvPr/>
        </p:nvSpPr>
        <p:spPr>
          <a:xfrm>
            <a:off x="564129" y="3230927"/>
            <a:ext cx="578871" cy="1078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4410688" y="5795851"/>
            <a:ext cx="1215190" cy="38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488570" y="3583422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5266742" y="5072272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271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224" t="393" r="9338" b="29523"/>
          <a:stretch/>
        </p:blipFill>
        <p:spPr>
          <a:xfrm>
            <a:off x="798588" y="1414990"/>
            <a:ext cx="10290219" cy="497901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532398" y="2181208"/>
            <a:ext cx="1146219" cy="502277"/>
          </a:xfrm>
          <a:prstGeom prst="wedgeRoundRectCallout">
            <a:avLst>
              <a:gd name="adj1" fmla="val -68525"/>
              <a:gd name="adj2" fmla="val 186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17.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9327382" y="2315305"/>
            <a:ext cx="2238085" cy="580295"/>
          </a:xfrm>
          <a:prstGeom prst="wedgeRoundRectCallout">
            <a:avLst>
              <a:gd name="adj1" fmla="val -58973"/>
              <a:gd name="adj2" fmla="val -7187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18.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44589" y="2895600"/>
            <a:ext cx="1426411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7731005" y="2033637"/>
            <a:ext cx="505326" cy="30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041400" y="2033637"/>
            <a:ext cx="385011" cy="29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1516561" y="2181208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</a:t>
            </a:r>
          </a:p>
        </p:txBody>
      </p:sp>
      <p:sp>
        <p:nvSpPr>
          <p:cNvPr id="11" name="Up Ribbon 10"/>
          <p:cNvSpPr/>
          <p:nvPr/>
        </p:nvSpPr>
        <p:spPr>
          <a:xfrm>
            <a:off x="8506180" y="1591959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126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770" t="19664" r="32202" b="25381"/>
          <a:stretch/>
        </p:blipFill>
        <p:spPr>
          <a:xfrm>
            <a:off x="2146175" y="1481234"/>
            <a:ext cx="7297418" cy="5007333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114901" y="2171586"/>
            <a:ext cx="2125014" cy="850005"/>
          </a:xfrm>
          <a:prstGeom prst="wedgeRoundRectCallout">
            <a:avLst>
              <a:gd name="adj1" fmla="val -60882"/>
              <a:gd name="adj2" fmla="val 254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19.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Preview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จะได้เอกสารจ่ายชำระเงิน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3539067" y="2019376"/>
            <a:ext cx="1380065" cy="867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5048518" y="2171586"/>
            <a:ext cx="764820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19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5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95" t="23196" r="26161" b="20142"/>
          <a:stretch/>
        </p:blipFill>
        <p:spPr>
          <a:xfrm>
            <a:off x="2136104" y="1465493"/>
            <a:ext cx="7295763" cy="50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B1276-6C28-4AC6-A748-3B92E4538898}"/>
              </a:ext>
            </a:extLst>
          </p:cNvPr>
          <p:cNvSpPr txBox="1"/>
          <p:nvPr/>
        </p:nvSpPr>
        <p:spPr>
          <a:xfrm>
            <a:off x="4004734" y="1219201"/>
            <a:ext cx="3166534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       ตัวอย่างเอกสารจ่ายชำระด้วยเช็ค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D3663-D258-42EB-B498-FFE23037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5" y="1812621"/>
            <a:ext cx="748769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94C2D-ABD4-4E3D-8FB9-01D16350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8" t="24250" r="28790" b="21306"/>
          <a:stretch/>
        </p:blipFill>
        <p:spPr>
          <a:xfrm>
            <a:off x="2040426" y="1531554"/>
            <a:ext cx="7865573" cy="5133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231DE-FD53-4AE8-AF04-173E76A82448}"/>
              </a:ext>
            </a:extLst>
          </p:cNvPr>
          <p:cNvSpPr txBox="1"/>
          <p:nvPr/>
        </p:nvSpPr>
        <p:spPr>
          <a:xfrm>
            <a:off x="3462866" y="1100667"/>
            <a:ext cx="5494867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(ผ่านธนาคารไทยพาณิชย์)</a:t>
            </a:r>
          </a:p>
        </p:txBody>
      </p:sp>
    </p:spTree>
    <p:extLst>
      <p:ext uri="{BB962C8B-B14F-4D97-AF65-F5344CB8AC3E}">
        <p14:creationId xmlns:p14="http://schemas.microsoft.com/office/powerpoint/2010/main" val="162992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F8736-9880-43C4-8532-03E76CFB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86" y="1928351"/>
            <a:ext cx="7401958" cy="438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E3222-0DBC-4BC8-B9E0-35B64762B043}"/>
              </a:ext>
            </a:extLst>
          </p:cNvPr>
          <p:cNvSpPr txBox="1"/>
          <p:nvPr/>
        </p:nvSpPr>
        <p:spPr>
          <a:xfrm>
            <a:off x="3276600" y="1253068"/>
            <a:ext cx="5613400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(ผ่านธนาคารกสิกรไทย)</a:t>
            </a:r>
          </a:p>
        </p:txBody>
      </p:sp>
    </p:spTree>
    <p:extLst>
      <p:ext uri="{BB962C8B-B14F-4D97-AF65-F5344CB8AC3E}">
        <p14:creationId xmlns:p14="http://schemas.microsoft.com/office/powerpoint/2010/main" val="200862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1281" y="1272100"/>
            <a:ext cx="6637471" cy="653604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FF0000"/>
                </a:solidFill>
              </a:rPr>
              <a:t>กรณีใบสำคัญจ่ายมีการภาษีหัก ณ. ที่จ่าย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87" t="307" r="9945" b="39834"/>
          <a:stretch/>
        </p:blipFill>
        <p:spPr>
          <a:xfrm>
            <a:off x="554084" y="1958691"/>
            <a:ext cx="10534920" cy="437881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823035" y="4640123"/>
            <a:ext cx="2047741" cy="933717"/>
          </a:xfrm>
          <a:prstGeom prst="wedgeRoundRectCallout">
            <a:avLst>
              <a:gd name="adj1" fmla="val -40283"/>
              <a:gd name="adj2" fmla="val -600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ที่ต้องการทำรายการหัก ณ. ที่จ่าย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260880" y="2781033"/>
            <a:ext cx="1670239" cy="518374"/>
          </a:xfrm>
          <a:prstGeom prst="wedgeRoundRectCallout">
            <a:avLst>
              <a:gd name="adj1" fmla="val -63714"/>
              <a:gd name="adj2" fmla="val 489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21. 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5290" y="3801533"/>
            <a:ext cx="1169510" cy="838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 flipH="1">
            <a:off x="3391235" y="3614438"/>
            <a:ext cx="431800" cy="309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Up Ribbon 3"/>
          <p:cNvSpPr/>
          <p:nvPr/>
        </p:nvSpPr>
        <p:spPr>
          <a:xfrm>
            <a:off x="3175584" y="4065386"/>
            <a:ext cx="808317" cy="42339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4310907" y="3099394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43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85" t="308" r="9747" b="57263"/>
          <a:stretch/>
        </p:blipFill>
        <p:spPr>
          <a:xfrm>
            <a:off x="755205" y="1392475"/>
            <a:ext cx="10534919" cy="310380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215070" y="1375541"/>
            <a:ext cx="2266682" cy="1004553"/>
          </a:xfrm>
          <a:prstGeom prst="wedgeRoundRectCallout">
            <a:avLst>
              <a:gd name="adj1" fmla="val -65044"/>
              <a:gd name="adj2" fmla="val 437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เลือกคำสั่งเมนู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516" t="47502" r="5886" b="41123"/>
          <a:stretch/>
        </p:blipFill>
        <p:spPr>
          <a:xfrm>
            <a:off x="755205" y="4707769"/>
            <a:ext cx="10534919" cy="1179769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128278" y="4003219"/>
            <a:ext cx="2036050" cy="903449"/>
          </a:xfrm>
          <a:prstGeom prst="wedgeRoundRectCallout">
            <a:avLst>
              <a:gd name="adj1" fmla="val -61316"/>
              <a:gd name="adj2" fmla="val 29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กดเลือกประเภท ภงด. 3, ภงด. 53 และประเภทที่ถูกหัก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205" y="2896943"/>
            <a:ext cx="2029440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164640" y="5077049"/>
            <a:ext cx="1346797" cy="44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1999320" y="2312062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Up Ribbon 13"/>
          <p:cNvSpPr/>
          <p:nvPr/>
        </p:nvSpPr>
        <p:spPr>
          <a:xfrm>
            <a:off x="3118774" y="448285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84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D70A059-DCD3-4C84-9B02-AE2B2246A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93293"/>
              </p:ext>
            </p:extLst>
          </p:nvPr>
        </p:nvGraphicFramePr>
        <p:xfrm>
          <a:off x="554567" y="1540935"/>
          <a:ext cx="11082866" cy="447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09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8025357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382216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16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APP120 </a:t>
                      </a:r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การสร้างเอกสารจ่ายชำระ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 PAYMENT ENTRY)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7777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สร้าง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New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group/ Group 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เลือกเมนู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Actions :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Select Invoice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สร้าง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Payment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4063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เอกสารการจ่าย เช่น ใบวางบิล, สำเนาใบกำกับภาษี, (ใบแจ้งหนี้/ แจ้งรับ),  ใบสั่งซื้อ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12586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ที่จะใช้ในการจ่ายชำระผิด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รูปแบบการจ่ายชำระ (เช็ค, เงินโอน)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ระบุวันที่จ่ายเงิน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ระบุจำนวนเงินที่จะจ่าย (การหักภาษี ณ ที่จ่าย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151438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การจัดทำฐานข้อมูล บัญชีธนาคารที่จะใช้ในแต่ละ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ตรวจสอบกับเอกสาร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ตรวจสอบที่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ตรวจสอบกับ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Note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ของเจ้าหน้าที่รับวางบิล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จัดทำมาตรฐานการเลือก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6. จัดทำมาตรฐานการคำนวณยอดเงินที่ต้องจ่าย (ค่าแรง/ค่าบริการ/ค่าเช่า)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73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01" t="-220" r="11455" b="44287"/>
          <a:stretch/>
        </p:blipFill>
        <p:spPr>
          <a:xfrm>
            <a:off x="655527" y="1457220"/>
            <a:ext cx="10520472" cy="416965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016001" y="4077485"/>
            <a:ext cx="2253801" cy="757989"/>
          </a:xfrm>
          <a:prstGeom prst="wedgeRoundRectCallout">
            <a:avLst>
              <a:gd name="adj1" fmla="val 39252"/>
              <a:gd name="adj2" fmla="val 7142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24 .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เลือกแถบบรรทัดให้เป็นสีแถบสี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219" y="4983407"/>
            <a:ext cx="7399421" cy="541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580435" y="503116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90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78081" y="1328780"/>
            <a:ext cx="10320119" cy="5300619"/>
            <a:chOff x="238259" y="257967"/>
            <a:chExt cx="10805154" cy="54650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62" t="3301" r="15192" b="21991"/>
            <a:stretch/>
          </p:blipFill>
          <p:spPr>
            <a:xfrm>
              <a:off x="238259" y="257967"/>
              <a:ext cx="10805154" cy="5465052"/>
            </a:xfrm>
            <a:prstGeom prst="rect">
              <a:avLst/>
            </a:prstGeom>
          </p:spPr>
        </p:pic>
        <p:sp>
          <p:nvSpPr>
            <p:cNvPr id="3" name="Rounded Rectangular Callout 2"/>
            <p:cNvSpPr/>
            <p:nvPr/>
          </p:nvSpPr>
          <p:spPr>
            <a:xfrm>
              <a:off x="5910815" y="1056660"/>
              <a:ext cx="2709442" cy="1114021"/>
            </a:xfrm>
            <a:prstGeom prst="wedgeRoundRectCallout">
              <a:avLst>
                <a:gd name="adj1" fmla="val -62440"/>
                <a:gd name="adj2" fmla="val 11018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25 .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เลือกแถบเมนู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Thailand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แล้วกดเลือกแถบเมนู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Detail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ระบบจะแสดงชื่อข้อมูลหัก ณ. ที่จ่าย เป็นข้อมูลเดียวกับที่ดึงมาทำจ่าย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289726" y="2481489"/>
            <a:ext cx="1652435" cy="56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4984607" y="264369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735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384" t="3037" r="13895" b="23879"/>
          <a:stretch/>
        </p:blipFill>
        <p:spPr>
          <a:xfrm>
            <a:off x="1041594" y="1301708"/>
            <a:ext cx="10218367" cy="547265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92558" y="4319873"/>
            <a:ext cx="2968958" cy="1068946"/>
          </a:xfrm>
          <a:prstGeom prst="wedgeRoundRectCallout">
            <a:avLst>
              <a:gd name="adj1" fmla="val 36709"/>
              <a:gd name="adj2" fmla="val -631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26. กรณีออก หัก ณ.. ที่จ่าย ไม่ตรงกับข้อมุลที่ดึงมาทำจ่าย ให้ลบชื่ออก ระบบจะเปิดให้ใส่ข้อมูลใหม่หรือสามารถกดเลือกจากแถบเมนู</a:t>
            </a:r>
            <a:r>
              <a:rPr lang="en-US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Supplier… </a:t>
            </a:r>
            <a:r>
              <a: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หรือพิมพ์ข้อมูลเองได้ 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411483" y="3874563"/>
            <a:ext cx="2137893" cy="1030309"/>
          </a:xfrm>
          <a:prstGeom prst="wedgeRoundRectCallout">
            <a:avLst>
              <a:gd name="adj1" fmla="val -57003"/>
              <a:gd name="adj2" fmla="val 479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27.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ช่อง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Attribute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ให้เลือกรูปแบบ ภงด. ว่าจะออกเป็น ภงด.3, หรือ ภงด. 53 ฯลฯ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00075" y="1699567"/>
            <a:ext cx="1129440" cy="611967"/>
          </a:xfrm>
          <a:prstGeom prst="wedgeRoundRectCallout">
            <a:avLst>
              <a:gd name="adj1" fmla="val -64986"/>
              <a:gd name="adj2" fmla="val 248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80430" y="5122333"/>
            <a:ext cx="1724753" cy="35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361515" y="3738701"/>
            <a:ext cx="3296174" cy="2767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204598" y="1476607"/>
            <a:ext cx="785325" cy="70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Up Ribbon 2"/>
          <p:cNvSpPr/>
          <p:nvPr/>
        </p:nvSpPr>
        <p:spPr>
          <a:xfrm>
            <a:off x="7879666" y="5179989"/>
            <a:ext cx="848445" cy="334851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27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15" name="Up Ribbon 14"/>
          <p:cNvSpPr/>
          <p:nvPr/>
        </p:nvSpPr>
        <p:spPr>
          <a:xfrm>
            <a:off x="2479470" y="3674550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Up Ribbon 15"/>
          <p:cNvSpPr/>
          <p:nvPr/>
        </p:nvSpPr>
        <p:spPr>
          <a:xfrm>
            <a:off x="1989923" y="138997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447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187" t="2773" r="13964" b="24395"/>
          <a:stretch/>
        </p:blipFill>
        <p:spPr>
          <a:xfrm>
            <a:off x="872306" y="1352401"/>
            <a:ext cx="9998894" cy="5327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4202089" y="1242574"/>
            <a:ext cx="3264797" cy="759855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29. 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        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674741" y="1518635"/>
            <a:ext cx="186266" cy="20689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1755277" y="2294915"/>
            <a:ext cx="1888958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953611" y="172553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9D70B-5128-4253-A408-7FABA1E8E8DF}"/>
              </a:ext>
            </a:extLst>
          </p:cNvPr>
          <p:cNvSpPr/>
          <p:nvPr/>
        </p:nvSpPr>
        <p:spPr>
          <a:xfrm>
            <a:off x="1820333" y="1412635"/>
            <a:ext cx="524934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4EA46-2B1B-44B5-8F39-AB01C50B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12" y="2634115"/>
            <a:ext cx="5547841" cy="3456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350A-2526-4B79-84AF-117E53BF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70" y="2294915"/>
            <a:ext cx="412125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8" t="24251" r="29676" b="22092"/>
          <a:stretch/>
        </p:blipFill>
        <p:spPr>
          <a:xfrm>
            <a:off x="2550732" y="1366480"/>
            <a:ext cx="6881135" cy="51951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856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46666" y="1336586"/>
            <a:ext cx="10811933" cy="5165814"/>
            <a:chOff x="818117" y="1259450"/>
            <a:chExt cx="9879083" cy="5819259"/>
          </a:xfrm>
        </p:grpSpPr>
        <p:grpSp>
          <p:nvGrpSpPr>
            <p:cNvPr id="2" name="Group 1"/>
            <p:cNvGrpSpPr/>
            <p:nvPr/>
          </p:nvGrpSpPr>
          <p:grpSpPr>
            <a:xfrm>
              <a:off x="818117" y="1259450"/>
              <a:ext cx="9879083" cy="5819259"/>
              <a:chOff x="818117" y="1259450"/>
              <a:chExt cx="9879083" cy="581925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9483" t="-237" r="12867" b="22493"/>
              <a:stretch/>
            </p:blipFill>
            <p:spPr>
              <a:xfrm>
                <a:off x="818117" y="1259450"/>
                <a:ext cx="9775437" cy="5122441"/>
              </a:xfrm>
              <a:prstGeom prst="rect">
                <a:avLst/>
              </a:prstGeom>
            </p:spPr>
          </p:pic>
          <p:sp>
            <p:nvSpPr>
              <p:cNvPr id="7" name="Rounded Rectangular Callout 6"/>
              <p:cNvSpPr/>
              <p:nvPr/>
            </p:nvSpPr>
            <p:spPr>
              <a:xfrm>
                <a:off x="4073414" y="1595708"/>
                <a:ext cx="2543577" cy="759854"/>
              </a:xfrm>
              <a:prstGeom prst="wedgeRoundRectCallout">
                <a:avLst>
                  <a:gd name="adj1" fmla="val -62710"/>
                  <a:gd name="adj2" fmla="val -4760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th-TH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31. เลือกแถบเมนู </a:t>
                </a:r>
                <a:r>
                  <a:rPr lang="en-US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Actions        WHT Certificate TH         Print Certificate</a:t>
                </a:r>
                <a:endPara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42741" t="23547" r="17368" b="17121"/>
              <a:stretch/>
            </p:blipFill>
            <p:spPr>
              <a:xfrm>
                <a:off x="5507014" y="2738527"/>
                <a:ext cx="5190186" cy="4340182"/>
              </a:xfrm>
              <a:prstGeom prst="rect">
                <a:avLst/>
              </a:prstGeom>
            </p:spPr>
          </p:pic>
          <p:sp>
            <p:nvSpPr>
              <p:cNvPr id="12" name="Rounded Rectangular Callout 11"/>
              <p:cNvSpPr/>
              <p:nvPr/>
            </p:nvSpPr>
            <p:spPr>
              <a:xfrm>
                <a:off x="8978947" y="3087985"/>
                <a:ext cx="1718253" cy="540913"/>
              </a:xfrm>
              <a:prstGeom prst="wedgeRoundRectCallout">
                <a:avLst>
                  <a:gd name="adj1" fmla="val -59311"/>
                  <a:gd name="adj2" fmla="val 25472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th-TH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32. เลือก </a:t>
                </a:r>
                <a:r>
                  <a:rPr lang="en-US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Print Preview</a:t>
                </a:r>
                <a:endPara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sp>
          <p:nvSpPr>
            <p:cNvPr id="4" name="Right Arrow 3"/>
            <p:cNvSpPr/>
            <p:nvPr/>
          </p:nvSpPr>
          <p:spPr>
            <a:xfrm>
              <a:off x="4884804" y="1738310"/>
              <a:ext cx="215230" cy="128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411922" y="3239292"/>
            <a:ext cx="902346" cy="392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849768" y="3471335"/>
            <a:ext cx="3800623" cy="321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921933" y="1481788"/>
            <a:ext cx="512873" cy="32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3515269" y="1777023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31</a:t>
            </a:r>
          </a:p>
        </p:txBody>
      </p:sp>
      <p:sp>
        <p:nvSpPr>
          <p:cNvPr id="19" name="Up Ribbon 18"/>
          <p:cNvSpPr/>
          <p:nvPr/>
        </p:nvSpPr>
        <p:spPr>
          <a:xfrm>
            <a:off x="8576199" y="3078533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32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236788F4-A72D-4F60-9B3B-A9DDD9BEEED8}"/>
              </a:ext>
            </a:extLst>
          </p:cNvPr>
          <p:cNvSpPr/>
          <p:nvPr/>
        </p:nvSpPr>
        <p:spPr>
          <a:xfrm>
            <a:off x="6318199" y="1886484"/>
            <a:ext cx="149038" cy="17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8391B-BD1C-420D-B744-389FC9FE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793" y="2064061"/>
            <a:ext cx="170703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42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011" t="23372" r="34295" b="9727"/>
          <a:stretch/>
        </p:blipFill>
        <p:spPr>
          <a:xfrm>
            <a:off x="3065886" y="1210732"/>
            <a:ext cx="4365675" cy="55298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79138" y="2093294"/>
            <a:ext cx="2575775" cy="10174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เอกสารที่ได้จากระบบจะเป็นรูปแบบภาษาอังกฤษ</a:t>
            </a:r>
          </a:p>
        </p:txBody>
      </p:sp>
    </p:spTree>
    <p:extLst>
      <p:ext uri="{BB962C8B-B14F-4D97-AF65-F5344CB8AC3E}">
        <p14:creationId xmlns:p14="http://schemas.microsoft.com/office/powerpoint/2010/main" val="38412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33" t="27396" r="4969" b="58836"/>
          <a:stretch/>
        </p:blipFill>
        <p:spPr>
          <a:xfrm>
            <a:off x="448733" y="1370525"/>
            <a:ext cx="10752667" cy="1007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908" t="5592" r="13264" b="23289"/>
          <a:stretch/>
        </p:blipFill>
        <p:spPr>
          <a:xfrm>
            <a:off x="737938" y="2906447"/>
            <a:ext cx="10120709" cy="36567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9712220" y="2473911"/>
            <a:ext cx="2060620" cy="1085046"/>
          </a:xfrm>
          <a:prstGeom prst="wedgeRoundRectCallout">
            <a:avLst>
              <a:gd name="adj1" fmla="val -58153"/>
              <a:gd name="adj2" fmla="val -2966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33.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Copy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เลขที่เอกสารหัก ณ. ที่จ่าย เพื่อไปพิมพ์เป็นรูปแบบภาษาไทย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475926" y="4347688"/>
            <a:ext cx="2060620" cy="108504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34. ไปที่แถบเมนู 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Certificate AP Payment TH-CP 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31890" y="1620326"/>
            <a:ext cx="1503611" cy="392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862137" y="5432734"/>
            <a:ext cx="2613789" cy="29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8631890" y="2341213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</a:t>
            </a:r>
          </a:p>
        </p:txBody>
      </p:sp>
      <p:sp>
        <p:nvSpPr>
          <p:cNvPr id="11" name="Up Ribbon 10"/>
          <p:cNvSpPr/>
          <p:nvPr/>
        </p:nvSpPr>
        <p:spPr>
          <a:xfrm>
            <a:off x="5347121" y="4734825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83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824" t="22139" r="17622" b="29125"/>
          <a:stretch/>
        </p:blipFill>
        <p:spPr>
          <a:xfrm>
            <a:off x="1063715" y="1643169"/>
            <a:ext cx="8923703" cy="424845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945481" y="2293644"/>
            <a:ext cx="2896675" cy="113535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35. ใส่เลขเอกสารหัก ณ. ที่จ่าย ที่ช่อง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 Certificate No. From 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4997" y="3574891"/>
            <a:ext cx="4162927" cy="3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427049" y="1896130"/>
            <a:ext cx="1299411" cy="659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7705482" y="3030037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4367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683" t="25132" r="35581" b="11312"/>
          <a:stretch/>
        </p:blipFill>
        <p:spPr>
          <a:xfrm>
            <a:off x="3386753" y="1300016"/>
            <a:ext cx="3911514" cy="54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0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5746" y="1695105"/>
            <a:ext cx="10634376" cy="4715305"/>
            <a:chOff x="-2332758" y="1505271"/>
            <a:chExt cx="10634376" cy="47153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-358" t="11883"/>
            <a:stretch/>
          </p:blipFill>
          <p:spPr>
            <a:xfrm>
              <a:off x="-2332758" y="1833782"/>
              <a:ext cx="9197361" cy="4386794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-469772" y="1505271"/>
              <a:ext cx="1169642" cy="367120"/>
            </a:xfrm>
            <a:prstGeom prst="wedgeRoundRectCallout">
              <a:avLst>
                <a:gd name="adj1" fmla="val -60259"/>
                <a:gd name="adj2" fmla="val -7567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1. เข้า</a:t>
              </a:r>
              <a:r>
                <a:rPr lang="en-US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 Menu</a:t>
              </a:r>
              <a:endParaRPr lang="th-TH" sz="20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-1031383" y="3698639"/>
              <a:ext cx="1609860" cy="613871"/>
            </a:xfrm>
            <a:prstGeom prst="wedgeRoundRectCallout">
              <a:avLst>
                <a:gd name="adj1" fmla="val -40325"/>
                <a:gd name="adj2" fmla="val 69628"/>
                <a:gd name="adj3" fmla="val 16667"/>
              </a:avLst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Financial Manag</a:t>
              </a:r>
              <a:r>
                <a:rPr lang="en-US" sz="2000" u="sng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e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ment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5427587" y="3698639"/>
              <a:ext cx="2874031" cy="603381"/>
            </a:xfrm>
            <a:prstGeom prst="wedgeRoundRectCallout">
              <a:avLst>
                <a:gd name="adj1" fmla="val -42079"/>
                <a:gd name="adj2" fmla="val 82371"/>
                <a:gd name="adj3" fmla="val 16667"/>
              </a:avLst>
            </a:prstGeom>
            <a:ln w="127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4.  </a:t>
              </a:r>
              <a:r>
                <a:rPr lang="th-TH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เลือกคำสั่ง </a:t>
              </a:r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New payment entry</a:t>
              </a:r>
              <a:endPara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021929" y="4858976"/>
            <a:ext cx="2060673" cy="303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2227179" y="5925775"/>
            <a:ext cx="1718287" cy="237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5859379" y="4889559"/>
            <a:ext cx="2081463" cy="282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 flipH="1">
            <a:off x="1100663" y="2063267"/>
            <a:ext cx="372536" cy="307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1769954" y="1935250"/>
            <a:ext cx="719246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9" name="Up Ribbon 18"/>
          <p:cNvSpPr/>
          <p:nvPr/>
        </p:nvSpPr>
        <p:spPr>
          <a:xfrm>
            <a:off x="8105938" y="4664242"/>
            <a:ext cx="618262" cy="45063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1371390" y="4199752"/>
            <a:ext cx="618262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21" name="Up Ribbon 20"/>
          <p:cNvSpPr/>
          <p:nvPr/>
        </p:nvSpPr>
        <p:spPr>
          <a:xfrm>
            <a:off x="4266975" y="5072521"/>
            <a:ext cx="562177" cy="43556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4693807" y="3923898"/>
            <a:ext cx="1917407" cy="849858"/>
          </a:xfrm>
          <a:prstGeom prst="wedgeRoundRectCallout">
            <a:avLst>
              <a:gd name="adj1" fmla="val -46904"/>
              <a:gd name="adj2" fmla="val 8845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Accounts Payable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General Operations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97717" y="5468880"/>
            <a:ext cx="2060673" cy="303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146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5" y="1477686"/>
            <a:ext cx="11340970" cy="489269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867197" y="1354856"/>
            <a:ext cx="1481071" cy="492265"/>
          </a:xfrm>
          <a:prstGeom prst="wedgeRoundRectCallout">
            <a:avLst>
              <a:gd name="adj1" fmla="val -56719"/>
              <a:gd name="adj2" fmla="val 212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5. New Group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097726" y="1600988"/>
            <a:ext cx="1459373" cy="687909"/>
          </a:xfrm>
          <a:prstGeom prst="wedgeRoundRectCallout">
            <a:avLst>
              <a:gd name="adj1" fmla="val -49593"/>
              <a:gd name="adj2" fmla="val 829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ID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948" y="1970073"/>
            <a:ext cx="1571393" cy="374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3200400" y="3030613"/>
            <a:ext cx="2213811" cy="446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959619" y="1413073"/>
            <a:ext cx="811361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Up Ribbon 9"/>
          <p:cNvSpPr/>
          <p:nvPr/>
        </p:nvSpPr>
        <p:spPr>
          <a:xfrm>
            <a:off x="4176299" y="2356142"/>
            <a:ext cx="811361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1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" t="51" r="27772" b="49196"/>
          <a:stretch/>
        </p:blipFill>
        <p:spPr>
          <a:xfrm>
            <a:off x="286064" y="1320796"/>
            <a:ext cx="11619871" cy="506306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626917" y="2153026"/>
            <a:ext cx="1129553" cy="564775"/>
          </a:xfrm>
          <a:prstGeom prst="wedgeRoundRectCallout">
            <a:avLst>
              <a:gd name="adj1" fmla="val -58814"/>
              <a:gd name="adj2" fmla="val 286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4999" y="1989668"/>
            <a:ext cx="787401" cy="668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1490581" y="2324101"/>
            <a:ext cx="870400" cy="48187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  <a:endParaRPr lang="th-T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3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" r="10530" b="46634"/>
          <a:stretch/>
        </p:blipFill>
        <p:spPr>
          <a:xfrm>
            <a:off x="323071" y="1632681"/>
            <a:ext cx="10446529" cy="4512288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407359" y="2176474"/>
            <a:ext cx="4125174" cy="2215167"/>
          </a:xfrm>
          <a:prstGeom prst="wedgeRoundRectCallout">
            <a:avLst>
              <a:gd name="adj1" fmla="val -47443"/>
              <a:gd name="adj2" fmla="val 60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8. ระบุข้อมูลการทำจ่าย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Bank Account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จ่ายผ่านธนาคาร.........)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Default Currency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สกุลเงินที่จ่าย)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Method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รูปแบบการจ่าย (เช็ค,โอน))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Date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Type : 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เงินบาทเลือก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Selling Rate)</a:t>
            </a:r>
            <a:endParaRPr lang="th-TH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607275" y="1578862"/>
            <a:ext cx="991992" cy="300737"/>
          </a:xfrm>
          <a:prstGeom prst="wedgeRoundRectCallout">
            <a:avLst>
              <a:gd name="adj1" fmla="val -63515"/>
              <a:gd name="adj2" fmla="val 507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9. กด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240" y="2091712"/>
            <a:ext cx="388573" cy="445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2211778" y="2411568"/>
            <a:ext cx="3442048" cy="2954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5722376" y="4513881"/>
            <a:ext cx="747247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Up Ribbon 9"/>
          <p:cNvSpPr/>
          <p:nvPr/>
        </p:nvSpPr>
        <p:spPr>
          <a:xfrm>
            <a:off x="663346" y="1578863"/>
            <a:ext cx="759054" cy="47018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5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79" t="9242" r="12078" b="45382"/>
          <a:stretch/>
        </p:blipFill>
        <p:spPr>
          <a:xfrm>
            <a:off x="413565" y="1363133"/>
            <a:ext cx="10931768" cy="461433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727948" y="2185417"/>
            <a:ext cx="3975821" cy="329184"/>
          </a:xfrm>
          <a:prstGeom prst="wedgeRoundRectCallout">
            <a:avLst>
              <a:gd name="adj1" fmla="val 36246"/>
              <a:gd name="adj2" fmla="val -742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เลือกแถบเมนู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Select Invoices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82954" y="1738312"/>
            <a:ext cx="1840832" cy="25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982954" y="1430866"/>
            <a:ext cx="613610" cy="27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6888210" y="1430866"/>
            <a:ext cx="747247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098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95" t="17387" r="36736" b="24475"/>
          <a:stretch/>
        </p:blipFill>
        <p:spPr>
          <a:xfrm>
            <a:off x="785611" y="1436144"/>
            <a:ext cx="7173056" cy="52017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7701567" y="3348815"/>
            <a:ext cx="3606084" cy="862885"/>
          </a:xfrm>
          <a:prstGeom prst="wedgeRoundRectCallout">
            <a:avLst>
              <a:gd name="adj1" fmla="val -56446"/>
              <a:gd name="adj2" fmla="val -415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กำหนดวันที่ที่ต้องการเรียก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ที่ครบกำหนดชำระมาทำจ่าย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808372" y="4810727"/>
            <a:ext cx="5872766" cy="1017432"/>
          </a:xfrm>
          <a:prstGeom prst="wedgeEllipseCallout">
            <a:avLst>
              <a:gd name="adj1" fmla="val -38936"/>
              <a:gd name="adj2" fmla="val -1048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 กรณีไม่ได้กำหนดวันที่ในการวางบิล**</a:t>
            </a:r>
          </a:p>
          <a:p>
            <a:pPr algn="ctr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Include Invoice without payment Method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572" y="3679557"/>
            <a:ext cx="4067428" cy="862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5808372" y="2623330"/>
            <a:ext cx="177152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7701567" y="2623330"/>
            <a:ext cx="756908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908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9441" t="4476" r="2603" b="20595"/>
          <a:stretch/>
        </p:blipFill>
        <p:spPr>
          <a:xfrm>
            <a:off x="372533" y="1312324"/>
            <a:ext cx="11159066" cy="5486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6807202" y="2533677"/>
            <a:ext cx="2122416" cy="633635"/>
          </a:xfrm>
          <a:prstGeom prst="wedgeRoundRectCallout">
            <a:avLst>
              <a:gd name="adj1" fmla="val -59802"/>
              <a:gd name="adj2" fmla="val 30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Filter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โดยสามารถกรองข้อมูลได้4 กลุ่ม</a:t>
            </a:r>
          </a:p>
          <a:p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3637817" y="4293609"/>
            <a:ext cx="2189408" cy="695459"/>
          </a:xfrm>
          <a:prstGeom prst="wedgeRoundRectCallout">
            <a:avLst>
              <a:gd name="adj1" fmla="val -30277"/>
              <a:gd name="adj2" fmla="val -7371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แล้วกดเลือก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…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</a:p>
          <a:p>
            <a:endParaRPr lang="th-TH" dirty="0"/>
          </a:p>
        </p:txBody>
      </p:sp>
      <p:sp>
        <p:nvSpPr>
          <p:cNvPr id="2" name="Rectangle 1"/>
          <p:cNvSpPr/>
          <p:nvPr/>
        </p:nvSpPr>
        <p:spPr>
          <a:xfrm>
            <a:off x="4666529" y="2684369"/>
            <a:ext cx="718271" cy="41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464606" y="3285948"/>
            <a:ext cx="1275347" cy="500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5827225" y="2532796"/>
            <a:ext cx="718272" cy="56333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6430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1218</TotalTime>
  <Words>761</Words>
  <Application>Microsoft Office PowerPoint</Application>
  <PresentationFormat>Widescreen</PresentationFormat>
  <Paragraphs>105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Angsana New</vt:lpstr>
      <vt:lpstr>AngsanaUPC</vt:lpstr>
      <vt:lpstr>Century Gothic</vt:lpstr>
      <vt:lpstr>Wingdings 3</vt:lpstr>
      <vt:lpstr>Slice</vt:lpstr>
      <vt:lpstr>APP120 การสร้างเอกสารจ่ายชำระ  (ap payment ENTRY)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กรณีใบสำคัญจ่ายมีการภาษีหัก ณ. ที่จ่าย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App120 การสร้างเอกสารจ่ายชำระ  (ap payment ENTRY)</dc:title>
  <dc:creator>ACC-4</dc:creator>
  <cp:lastModifiedBy>Tanida Chorthongdee</cp:lastModifiedBy>
  <cp:revision>163</cp:revision>
  <cp:lastPrinted>2024-08-10T11:06:25Z</cp:lastPrinted>
  <dcterms:created xsi:type="dcterms:W3CDTF">2024-03-07T06:38:41Z</dcterms:created>
  <dcterms:modified xsi:type="dcterms:W3CDTF">2024-08-13T00:12:04Z</dcterms:modified>
</cp:coreProperties>
</file>